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95" r:id="rId5"/>
    <p:sldId id="321" r:id="rId6"/>
    <p:sldId id="306" r:id="rId7"/>
    <p:sldId id="324" r:id="rId8"/>
    <p:sldId id="326" r:id="rId9"/>
    <p:sldId id="327" r:id="rId10"/>
    <p:sldId id="330" r:id="rId11"/>
    <p:sldId id="328" r:id="rId12"/>
    <p:sldId id="329" r:id="rId13"/>
    <p:sldId id="332" r:id="rId14"/>
    <p:sldId id="334" r:id="rId15"/>
    <p:sldId id="336" r:id="rId16"/>
    <p:sldId id="313" r:id="rId17"/>
    <p:sldId id="318" r:id="rId18"/>
    <p:sldId id="319" r:id="rId19"/>
    <p:sldId id="312" r:id="rId20"/>
    <p:sldId id="305" r:id="rId21"/>
    <p:sldId id="316" r:id="rId22"/>
    <p:sldId id="317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1716" autoAdjust="0"/>
  </p:normalViewPr>
  <p:slideViewPr>
    <p:cSldViewPr>
      <p:cViewPr varScale="1">
        <p:scale>
          <a:sx n="91" d="100"/>
          <a:sy n="91" d="100"/>
        </p:scale>
        <p:origin x="1350" y="9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54D7D-CB92-47C0-B58D-CED08FE47E0E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96DAB-D648-4B09-8068-37D840F3E3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871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Figure 1: Experimental design. Mice fecal samples for the 16S sequencing were collected individually at 3 timepoints – at the end of the 2-week equalization period (Week 0), at an early timepoint (Week 1) and at a late timepoint (Week 4 or Week 8). Samples used for metabolite analysis were collected at an early and a late timepoints (Weeks 2 and Week 6 respectively).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Experiment 1 (Exp01) = Nov18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Experiment 2 (Exp02) = May19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Experiment 3 (Exp03) = Sep19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08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1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8: Means of log2 F/B ratios by genotype and diet over time. The bars represent standard errors of log2(F/B) ratios.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42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9: 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Linear discriminant analysis Effect Size (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LEfSe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analysis of aging effect.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01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Figure 10: 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Linear discriminant analysis Effect Size (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LEfSe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analysis of diet effect.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068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11: Biplots of amino acids by diet (A) and bile acids by genotype (B)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44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12: 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Effects of DSS, PEITC and cranberry cotreatments on fecal metabolome of WT mice. Fecal samples collected at week 2 and 6 of 4 treatments, including control (CTL), DSS, DSS+PEITC (DSS+PIC), and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DSS+cranberry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(DSS+CRA), were analyzed by 4 LC-MS methods (143). The concentrations of amino acids, bile acids, and SCFA were quantified. (A) A heatmap on the distribution of amino acids, bile acids and SCFA in fecal samples from 4 treatments. (B-D) Concentrations of major amino acids, including glutamate, phenylalanine, and proline. (E-G) Concentrations of major bile acids, including DCA, LCA, and MCA. (H-J) Concentrations of major SCFA, including acetic acid (AA), propionic acid (PA), and butyric acid (BA).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74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13: 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Differences in fecal metabolite profile between WT and Nrf2-null (KO) mice. The concentrations of amino acids, bile acids, and SCFA were quantified in the fecal samples from untreated WT and KO mice (143). (A-C) Concentrations of glutamate, phenylalanine, and proline. (D-F) Concentrations of major bile acids. (G-I) Concentrations of major SCFA.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51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Supplemental Table 1: 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V4 primer sequence used for 16s RNA sequencing library preparation</a:t>
            </a:r>
            <a:endParaRPr lang="en-US" sz="1100" kern="100" dirty="0">
              <a:effectLst/>
              <a:latin typeface="Arial" panose="020B06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 1: OTUs mapping to Kingdoms. Number of OTU (% total)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842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2: multinomial regression predictions of treatment groups by microbial metabolite 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26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3: multinomial regression predictions of genotype by microbial metabolite 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04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Supplemental Figure 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16S sequencing depth (total number of hits per sample).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73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2: Alpha diversity measured by Shannon index. (A) Averages of Shannon indices calculated on raw OTU numbers and (B) on </a:t>
            </a:r>
            <a:r>
              <a:rPr lang="en-US" sz="1200" i="0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corrected OUT numbers (OTU+1).</a:t>
            </a:r>
            <a:endParaRPr lang="en-US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65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Supplemental Figure 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Shannon index vs. sequencing depth.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116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Supplemental Figure 3</a:t>
            </a:r>
            <a:r>
              <a:rPr lang="en-US" dirty="0"/>
              <a:t>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logit of the relative abundance of Phylum vs. sequencing depth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188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4: Biplot of logit relative abundance of Phylum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9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Figure </a:t>
            </a:r>
            <a:r>
              <a:rPr lang="en-US" sz="12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biplot of logit relative abundance of Phylum in Exp03 only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81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</a:t>
            </a: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Biplot of logit relative abundance of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96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Figure 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7: biplot of logit relative abundance of Classes in Exp03 only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50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198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6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11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443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5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6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8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86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21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22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8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2135-01CE-4CE4-9278-98ED54193CF8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4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49E612EC-8144-4F73-B6DA-EA3781764D09}"/>
              </a:ext>
            </a:extLst>
          </p:cNvPr>
          <p:cNvSpPr txBox="1"/>
          <p:nvPr/>
        </p:nvSpPr>
        <p:spPr>
          <a:xfrm>
            <a:off x="6366983" y="1447800"/>
            <a:ext cx="4177018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AIN93M : Groups 1, 3, 5, 6, 9 and 10 </a:t>
            </a:r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DCCC31B8-DFB1-43B2-9EE2-49D9D2732F66}"/>
              </a:ext>
            </a:extLst>
          </p:cNvPr>
          <p:cNvSpPr/>
          <p:nvPr/>
        </p:nvSpPr>
        <p:spPr>
          <a:xfrm rot="16200000">
            <a:off x="8125969" y="-1275394"/>
            <a:ext cx="517242" cy="68605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7B846B6-100C-4330-B991-5730350A2BCC}"/>
              </a:ext>
            </a:extLst>
          </p:cNvPr>
          <p:cNvGrpSpPr/>
          <p:nvPr/>
        </p:nvGrpSpPr>
        <p:grpSpPr>
          <a:xfrm>
            <a:off x="4261694" y="3766591"/>
            <a:ext cx="7655021" cy="710592"/>
            <a:chOff x="2341692" y="3971289"/>
            <a:chExt cx="6168054" cy="68713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BBEC3EB-3728-4AEA-9DAB-3F454CCFC8D6}"/>
                </a:ext>
              </a:extLst>
            </p:cNvPr>
            <p:cNvGrpSpPr/>
            <p:nvPr/>
          </p:nvGrpSpPr>
          <p:grpSpPr>
            <a:xfrm>
              <a:off x="2871401" y="3982714"/>
              <a:ext cx="5510599" cy="282911"/>
              <a:chOff x="2871401" y="3940268"/>
              <a:chExt cx="5510599" cy="282911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57" name="Flowchart: Process 56">
                <a:extLst>
                  <a:ext uri="{FF2B5EF4-FFF2-40B4-BE49-F238E27FC236}">
                    <a16:creationId xmlns:a16="http://schemas.microsoft.com/office/drawing/2014/main" id="{7E8069FA-2A33-4C0F-8542-7635E007A7A5}"/>
                  </a:ext>
                </a:extLst>
              </p:cNvPr>
              <p:cNvSpPr/>
              <p:nvPr/>
            </p:nvSpPr>
            <p:spPr>
              <a:xfrm>
                <a:off x="2871401" y="3940268"/>
                <a:ext cx="838201" cy="282911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Flowchart: Process 57">
                <a:extLst>
                  <a:ext uri="{FF2B5EF4-FFF2-40B4-BE49-F238E27FC236}">
                    <a16:creationId xmlns:a16="http://schemas.microsoft.com/office/drawing/2014/main" id="{41C90006-627B-47B7-9719-AFD9FD1309A6}"/>
                  </a:ext>
                </a:extLst>
              </p:cNvPr>
              <p:cNvSpPr/>
              <p:nvPr/>
            </p:nvSpPr>
            <p:spPr>
              <a:xfrm>
                <a:off x="3694913" y="3943943"/>
                <a:ext cx="4687087" cy="277001"/>
              </a:xfrm>
              <a:prstGeom prst="flowChartProcess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9293A8A-77D7-4418-9594-D0DB76740035}"/>
                </a:ext>
              </a:extLst>
            </p:cNvPr>
            <p:cNvSpPr txBox="1"/>
            <p:nvPr/>
          </p:nvSpPr>
          <p:spPr>
            <a:xfrm>
              <a:off x="2341692" y="4301284"/>
              <a:ext cx="6168054" cy="35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Week               0           1          2                   4          5         6                    8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7E2EBB0-FC61-4C76-AFF1-59FFE6422F4D}"/>
                </a:ext>
              </a:extLst>
            </p:cNvPr>
            <p:cNvSpPr txBox="1"/>
            <p:nvPr/>
          </p:nvSpPr>
          <p:spPr>
            <a:xfrm>
              <a:off x="8254254" y="3971289"/>
              <a:ext cx="255492" cy="341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CDD03F1-876A-4A34-9BB0-3BC90DBB374F}"/>
              </a:ext>
            </a:extLst>
          </p:cNvPr>
          <p:cNvSpPr txBox="1"/>
          <p:nvPr/>
        </p:nvSpPr>
        <p:spPr>
          <a:xfrm>
            <a:off x="6501439" y="2540519"/>
            <a:ext cx="5146956" cy="6463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AIN93M  + 0.05% PEITC Groups 2, 4,8 and 12</a:t>
            </a:r>
          </a:p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AIN93M  + Cranberry: Groups 7 and 11</a:t>
            </a: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5F2D4942-3F9E-46F4-97D5-B3A2AD5AD21A}"/>
              </a:ext>
            </a:extLst>
          </p:cNvPr>
          <p:cNvSpPr/>
          <p:nvPr/>
        </p:nvSpPr>
        <p:spPr>
          <a:xfrm rot="16200000">
            <a:off x="8625723" y="586213"/>
            <a:ext cx="517241" cy="581739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2F21AE-6306-4CE4-AE78-F8D279AC45BB}"/>
              </a:ext>
            </a:extLst>
          </p:cNvPr>
          <p:cNvSpPr txBox="1"/>
          <p:nvPr/>
        </p:nvSpPr>
        <p:spPr>
          <a:xfrm>
            <a:off x="6639905" y="3744743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50" name="Down Arrow 12">
            <a:extLst>
              <a:ext uri="{FF2B5EF4-FFF2-40B4-BE49-F238E27FC236}">
                <a16:creationId xmlns:a16="http://schemas.microsoft.com/office/drawing/2014/main" id="{4A8AD314-084C-42D5-BD2C-B26E6F0C4050}"/>
              </a:ext>
            </a:extLst>
          </p:cNvPr>
          <p:cNvSpPr/>
          <p:nvPr/>
        </p:nvSpPr>
        <p:spPr>
          <a:xfrm rot="10800000">
            <a:off x="5284358" y="4196461"/>
            <a:ext cx="285855" cy="40144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823F02-690A-4EFC-BF13-E219A3642629}"/>
              </a:ext>
            </a:extLst>
          </p:cNvPr>
          <p:cNvSpPr txBox="1"/>
          <p:nvPr/>
        </p:nvSpPr>
        <p:spPr>
          <a:xfrm>
            <a:off x="4261695" y="4583056"/>
            <a:ext cx="2366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Gut microbiota equalization period (2 weeks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85D3E0EC-6223-4AE9-963E-4705016C2526}"/>
              </a:ext>
            </a:extLst>
          </p:cNvPr>
          <p:cNvSpPr/>
          <p:nvPr/>
        </p:nvSpPr>
        <p:spPr>
          <a:xfrm rot="16200000">
            <a:off x="5189515" y="2991692"/>
            <a:ext cx="517250" cy="10064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613D14-ED52-44DB-A12B-52CEEB8777DD}"/>
              </a:ext>
            </a:extLst>
          </p:cNvPr>
          <p:cNvSpPr txBox="1"/>
          <p:nvPr/>
        </p:nvSpPr>
        <p:spPr>
          <a:xfrm>
            <a:off x="4515486" y="2413484"/>
            <a:ext cx="1831595" cy="92333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AIN93M:  Groups 2, 4,</a:t>
            </a:r>
          </a:p>
          <a:p>
            <a:pPr algn="ctr"/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7, 8, 11 and 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333A79-9CE3-4EA3-B2DE-EF726E1209AB}"/>
              </a:ext>
            </a:extLst>
          </p:cNvPr>
          <p:cNvSpPr txBox="1"/>
          <p:nvPr/>
        </p:nvSpPr>
        <p:spPr>
          <a:xfrm>
            <a:off x="344842" y="1289953"/>
            <a:ext cx="3962837" cy="427809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1: 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Group1: Nrf2-/-, AIN93M (N=9)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Group2: Nrf2-/-, PEITC (N=9)</a:t>
            </a:r>
          </a:p>
          <a:p>
            <a:endParaRPr 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2: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Group3: WT, AIN93M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Group4: WT, PEITC (N=5)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3: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Group5: WT, AIN93M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Group6: WT, AIN93M, DSS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Group7: WT, Cranberry, DSS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Group8: WT, PEITC, DSS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Group9: Nrf2-/-, AIN93M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Group10: Nrf2-/-, AIN93M, DSS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Group11: Nrf2-/-, Cranberry, DSS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Group12: Nrf2-/-, PEITC, DSS (N=5)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4154AF-DF5B-490F-9337-6C29E90ED384}"/>
              </a:ext>
            </a:extLst>
          </p:cNvPr>
          <p:cNvSpPr txBox="1"/>
          <p:nvPr/>
        </p:nvSpPr>
        <p:spPr>
          <a:xfrm>
            <a:off x="5803759" y="3744743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12E8B-35FB-4D94-9226-D0721BF63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603" y="3726899"/>
            <a:ext cx="377985" cy="4328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B4AC7A4-7ABA-4172-AC54-654AEEF93C14}"/>
              </a:ext>
            </a:extLst>
          </p:cNvPr>
          <p:cNvSpPr txBox="1"/>
          <p:nvPr/>
        </p:nvSpPr>
        <p:spPr>
          <a:xfrm>
            <a:off x="8760913" y="3732853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1A751C-A0D1-40FC-9D55-628D511CCC81}"/>
              </a:ext>
            </a:extLst>
          </p:cNvPr>
          <p:cNvSpPr txBox="1"/>
          <p:nvPr/>
        </p:nvSpPr>
        <p:spPr>
          <a:xfrm>
            <a:off x="10214159" y="3766940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4651A-CE51-214E-C264-5A69203472A9}"/>
              </a:ext>
            </a:extLst>
          </p:cNvPr>
          <p:cNvSpPr txBox="1"/>
          <p:nvPr/>
        </p:nvSpPr>
        <p:spPr>
          <a:xfrm>
            <a:off x="9527039" y="3753531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71155-F1C2-C710-E294-E780825D36A2}"/>
              </a:ext>
            </a:extLst>
          </p:cNvPr>
          <p:cNvSpPr txBox="1"/>
          <p:nvPr/>
        </p:nvSpPr>
        <p:spPr>
          <a:xfrm>
            <a:off x="391023" y="5681314"/>
            <a:ext cx="11325438" cy="8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Figure 1: Experimental design. Mice fecal samples for the 16S sequencing were collected individually at 3 timepoints – at the end of the 2-week equalization period (Week 0), at an early timepoint (Week 1) and at a late timepoint (Week 4 or Week 8). Samples used for metabolite analysis were collected at an early and a late timepoints (Weeks 2 and Week 6 respectively).</a:t>
            </a:r>
          </a:p>
        </p:txBody>
      </p:sp>
    </p:spTree>
    <p:extLst>
      <p:ext uri="{BB962C8B-B14F-4D97-AF65-F5344CB8AC3E}">
        <p14:creationId xmlns:p14="http://schemas.microsoft.com/office/powerpoint/2010/main" val="3408535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89F08C0-C599-359F-27F0-A0358A1232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12" y="1066800"/>
            <a:ext cx="7315200" cy="487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1B870A-F0A7-879B-DD15-28B044203329}"/>
              </a:ext>
            </a:extLst>
          </p:cNvPr>
          <p:cNvSpPr txBox="1"/>
          <p:nvPr/>
        </p:nvSpPr>
        <p:spPr>
          <a:xfrm>
            <a:off x="303212" y="5943600"/>
            <a:ext cx="1051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8: Means of log2 F/B ratios by genotype and diet over time. The bars represent standard errors of log2(F/B) ratios.</a:t>
            </a:r>
          </a:p>
        </p:txBody>
      </p:sp>
    </p:spTree>
    <p:extLst>
      <p:ext uri="{BB962C8B-B14F-4D97-AF65-F5344CB8AC3E}">
        <p14:creationId xmlns:p14="http://schemas.microsoft.com/office/powerpoint/2010/main" val="2820105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6D5EEE-792A-AFB1-BE8D-F85ADFC85F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335392"/>
            <a:ext cx="7848600" cy="54938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003403-E694-C575-0CF1-F9A4F1950147}"/>
              </a:ext>
            </a:extLst>
          </p:cNvPr>
          <p:cNvSpPr txBox="1"/>
          <p:nvPr/>
        </p:nvSpPr>
        <p:spPr>
          <a:xfrm>
            <a:off x="608012" y="6096694"/>
            <a:ext cx="990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 9: 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Linear discriminant analysis Effect Size (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LEfSe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analysis of aging effect.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1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hematic&#10;&#10;Description automatically generated">
            <a:extLst>
              <a:ext uri="{FF2B5EF4-FFF2-40B4-BE49-F238E27FC236}">
                <a16:creationId xmlns:a16="http://schemas.microsoft.com/office/drawing/2014/main" id="{91E7DBB7-3B05-08B5-39A3-0B99555AAA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7" y="0"/>
            <a:ext cx="10590525" cy="60338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673485-5FF9-CF3A-0762-5DE57D9577BC}"/>
              </a:ext>
            </a:extLst>
          </p:cNvPr>
          <p:cNvSpPr txBox="1"/>
          <p:nvPr/>
        </p:nvSpPr>
        <p:spPr>
          <a:xfrm>
            <a:off x="417512" y="6057504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Figure 10: 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Linear discriminant analysis Effect Size (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LEfSe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analysis of diet effect.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584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FBD988-861B-45BF-9325-8B92821AFE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533400"/>
            <a:ext cx="54864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D49757-3F6C-447E-802F-55F40B55C04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3" y="533400"/>
            <a:ext cx="54864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18D8A-1EA9-4558-9CAA-8CB04D2E6620}"/>
              </a:ext>
            </a:extLst>
          </p:cNvPr>
          <p:cNvSpPr txBox="1"/>
          <p:nvPr/>
        </p:nvSpPr>
        <p:spPr>
          <a:xfrm>
            <a:off x="144354" y="5334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F1E69-2841-41E1-97A0-2D57DF597A9D}"/>
              </a:ext>
            </a:extLst>
          </p:cNvPr>
          <p:cNvSpPr txBox="1"/>
          <p:nvPr/>
        </p:nvSpPr>
        <p:spPr>
          <a:xfrm>
            <a:off x="6094412" y="5334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E92C5-B2D7-214F-5044-3DEA72ED3114}"/>
              </a:ext>
            </a:extLst>
          </p:cNvPr>
          <p:cNvSpPr txBox="1"/>
          <p:nvPr/>
        </p:nvSpPr>
        <p:spPr>
          <a:xfrm>
            <a:off x="303212" y="6019800"/>
            <a:ext cx="9905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 11: Biplots of amino acids by diet (A) and bile acids by genotype (B) .</a:t>
            </a:r>
          </a:p>
        </p:txBody>
      </p:sp>
    </p:spTree>
    <p:extLst>
      <p:ext uri="{BB962C8B-B14F-4D97-AF65-F5344CB8AC3E}">
        <p14:creationId xmlns:p14="http://schemas.microsoft.com/office/powerpoint/2010/main" val="1605509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F69AB0-77C5-407E-BA8D-99ACCD9AAF7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533400"/>
            <a:ext cx="9982200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4C8C31-C961-F9D6-BA6D-E1546A1955FF}"/>
              </a:ext>
            </a:extLst>
          </p:cNvPr>
          <p:cNvSpPr txBox="1"/>
          <p:nvPr/>
        </p:nvSpPr>
        <p:spPr>
          <a:xfrm>
            <a:off x="303212" y="4572000"/>
            <a:ext cx="11582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 12: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Effects of DSS, PEITC and cranberry cotreatments on fecal metabolome of WT mice. Fecal samples collected at week 2 and 6 of 4 treatments, including control (CTL), DSS, DSS+PEITC (DSS+PIC), and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DSS+cranberry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(DSS+CRA), were analyzed by 4 LC-MS methods (143). The concentrations of amino acids, bile acids, and SCFA were quantified. (A) A heatmap on the distribution of amino acids, bile acids and SCFA in fecal samples from 4 treatments. (B-D) Concentrations of major amino acids, including glutamate, phenylalanine, and proline. (E-G) Concentrations of major bile acids, including DCA, LCA, and MCA. (H-J) Concentrations of major SCFA, including acetic acid (AA), propionic acid (PA), and butyric acid (BA).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27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F22176-9146-4FD7-A4E4-6937B35DE10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2133600"/>
            <a:ext cx="10668000" cy="198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D62F24-DABB-4FE4-5B4F-1FBF2DA3E824}"/>
              </a:ext>
            </a:extLst>
          </p:cNvPr>
          <p:cNvSpPr txBox="1"/>
          <p:nvPr/>
        </p:nvSpPr>
        <p:spPr>
          <a:xfrm>
            <a:off x="608012" y="4953000"/>
            <a:ext cx="11277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 13: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Differences in fecal metabolite profile between WT and Nrf2-null (KO) mice. The concentrations of amino acids, bile acids, and SCFA were quantified in the fecal samples from untreated WT and KO mice (143). (A-C) Concentrations of glutamate, phenylalanine, and proline. (D-F) Concentrations of major bile acids. (G-I) Concentrations of major SCFA.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03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A15E52-E7C4-4CA3-A376-CE8757531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909681"/>
              </p:ext>
            </p:extLst>
          </p:nvPr>
        </p:nvGraphicFramePr>
        <p:xfrm>
          <a:off x="3576637" y="2963989"/>
          <a:ext cx="5035550" cy="93002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669274">
                  <a:extLst>
                    <a:ext uri="{9D8B030D-6E8A-4147-A177-3AD203B41FA5}">
                      <a16:colId xmlns:a16="http://schemas.microsoft.com/office/drawing/2014/main" val="578511539"/>
                    </a:ext>
                  </a:extLst>
                </a:gridCol>
                <a:gridCol w="2366276">
                  <a:extLst>
                    <a:ext uri="{9D8B030D-6E8A-4147-A177-3AD203B41FA5}">
                      <a16:colId xmlns:a16="http://schemas.microsoft.com/office/drawing/2014/main" val="3125829986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Forward Primer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Reverse Primer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001384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515F (Parada)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806R (</a:t>
                      </a:r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Apprill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179393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GTGYCAGCMGCCGCGGTAA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GGACTACNVGGGTWTCTAAT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92845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A90519-C5CC-578A-0EDF-004AD658499F}"/>
              </a:ext>
            </a:extLst>
          </p:cNvPr>
          <p:cNvSpPr txBox="1"/>
          <p:nvPr/>
        </p:nvSpPr>
        <p:spPr>
          <a:xfrm>
            <a:off x="912812" y="5029200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Supplemental Table 1: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V4 primer sequence used for 16s RNA sequencing library preparation</a:t>
            </a:r>
            <a:endParaRPr lang="en-US" sz="1600" kern="100" dirty="0">
              <a:effectLst/>
              <a:latin typeface="Arial" panose="020B06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619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E17823-E62F-4C86-B5F1-48F7E0D56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224481"/>
              </p:ext>
            </p:extLst>
          </p:nvPr>
        </p:nvGraphicFramePr>
        <p:xfrm>
          <a:off x="2038173" y="2388870"/>
          <a:ext cx="8112477" cy="20802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20690">
                  <a:extLst>
                    <a:ext uri="{9D8B030D-6E8A-4147-A177-3AD203B41FA5}">
                      <a16:colId xmlns:a16="http://schemas.microsoft.com/office/drawing/2014/main" val="3631068050"/>
                    </a:ext>
                  </a:extLst>
                </a:gridCol>
                <a:gridCol w="1916761">
                  <a:extLst>
                    <a:ext uri="{9D8B030D-6E8A-4147-A177-3AD203B41FA5}">
                      <a16:colId xmlns:a16="http://schemas.microsoft.com/office/drawing/2014/main" val="530586485"/>
                    </a:ext>
                  </a:extLst>
                </a:gridCol>
                <a:gridCol w="1789568">
                  <a:extLst>
                    <a:ext uri="{9D8B030D-6E8A-4147-A177-3AD203B41FA5}">
                      <a16:colId xmlns:a16="http://schemas.microsoft.com/office/drawing/2014/main" val="1709851229"/>
                    </a:ext>
                  </a:extLst>
                </a:gridCol>
                <a:gridCol w="1542729">
                  <a:extLst>
                    <a:ext uri="{9D8B030D-6E8A-4147-A177-3AD203B41FA5}">
                      <a16:colId xmlns:a16="http://schemas.microsoft.com/office/drawing/2014/main" val="227560095"/>
                    </a:ext>
                  </a:extLst>
                </a:gridCol>
                <a:gridCol w="1542729">
                  <a:extLst>
                    <a:ext uri="{9D8B030D-6E8A-4147-A177-3AD203B41FA5}">
                      <a16:colId xmlns:a16="http://schemas.microsoft.com/office/drawing/2014/main" val="16195175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Kingdom</a:t>
                      </a:r>
                      <a:endParaRPr lang="en-US" sz="1400" b="1" dirty="0">
                        <a:effectLst/>
                      </a:endParaRP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Experiment 1: </a:t>
                      </a:r>
                    </a:p>
                    <a:p>
                      <a:pPr algn="ctr"/>
                      <a:r>
                        <a:rPr lang="en-US" sz="1400" dirty="0">
                          <a:effectLst/>
                        </a:rPr>
                        <a:t>Nrf2 KO Mice</a:t>
                      </a:r>
                      <a:endParaRPr lang="en-US" sz="1400" b="1" dirty="0">
                        <a:effectLst/>
                      </a:endParaRP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Experiment 2: </a:t>
                      </a:r>
                    </a:p>
                    <a:p>
                      <a:pPr algn="ctr"/>
                      <a:r>
                        <a:rPr lang="en-US" sz="1400" dirty="0">
                          <a:effectLst/>
                        </a:rPr>
                        <a:t>WT Mice</a:t>
                      </a:r>
                      <a:endParaRPr lang="en-US" sz="1400" b="1" dirty="0">
                        <a:effectLst/>
                      </a:endParaRP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Experiment 3:</a:t>
                      </a:r>
                    </a:p>
                    <a:p>
                      <a:pPr algn="ctr"/>
                      <a:r>
                        <a:rPr lang="en-US" sz="1400" dirty="0">
                          <a:effectLst/>
                        </a:rPr>
                        <a:t>WT and Nrf2 KO</a:t>
                      </a: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Combined</a:t>
                      </a:r>
                    </a:p>
                  </a:txBody>
                  <a:tcPr marL="171450" marR="171450" marT="95250" marB="95250" anchor="ctr"/>
                </a:tc>
                <a:extLst>
                  <a:ext uri="{0D108BD9-81ED-4DB2-BD59-A6C34878D82A}">
                    <a16:rowId xmlns:a16="http://schemas.microsoft.com/office/drawing/2014/main" val="3721234630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Bacteria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10,197 (94.78%)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7,994 (98.34%)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7,558 (96.07%)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22,251 (95.73%)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2545194544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Eukaryota</a:t>
                      </a:r>
                      <a:endParaRPr lang="en-US" sz="1400" dirty="0">
                        <a:effectLst/>
                      </a:endParaRP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472 (4.39%)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116 (1.43%)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232 (2.95%)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812 (3.49%)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3426343939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Archaea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4 (0.04%)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0 (0%)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 (0.03%)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6 (0.03%)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274477912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Unknown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86 (0.80%)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19 (0.23%)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75 (0.95%)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175 (0.75%)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7449390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04C3088-905E-E47B-48CD-991B7C32BFB1}"/>
              </a:ext>
            </a:extLst>
          </p:cNvPr>
          <p:cNvSpPr txBox="1"/>
          <p:nvPr/>
        </p:nvSpPr>
        <p:spPr>
          <a:xfrm>
            <a:off x="836612" y="54102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 1: OTUs mapping to Kingdoms. Number of OTU (% total)</a:t>
            </a:r>
          </a:p>
        </p:txBody>
      </p:sp>
    </p:spTree>
    <p:extLst>
      <p:ext uri="{BB962C8B-B14F-4D97-AF65-F5344CB8AC3E}">
        <p14:creationId xmlns:p14="http://schemas.microsoft.com/office/powerpoint/2010/main" val="316387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982E71-9D34-44AD-8514-0261494E4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12" y="1600200"/>
            <a:ext cx="5957316" cy="26532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943F2-9F91-9D9A-720D-0FFB21474B2E}"/>
              </a:ext>
            </a:extLst>
          </p:cNvPr>
          <p:cNvSpPr txBox="1"/>
          <p:nvPr/>
        </p:nvSpPr>
        <p:spPr>
          <a:xfrm>
            <a:off x="684212" y="5249917"/>
            <a:ext cx="960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Table 2: multinomial regression predictions of treatment groups by microbial metabolite PCA</a:t>
            </a:r>
          </a:p>
        </p:txBody>
      </p:sp>
    </p:spTree>
    <p:extLst>
      <p:ext uri="{BB962C8B-B14F-4D97-AF65-F5344CB8AC3E}">
        <p14:creationId xmlns:p14="http://schemas.microsoft.com/office/powerpoint/2010/main" val="1381885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580378-4A70-440E-9F17-2569C0BF8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54" y="2895600"/>
            <a:ext cx="5957316" cy="15956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EEAA40-0D12-DCFA-2B29-22B712844C0F}"/>
              </a:ext>
            </a:extLst>
          </p:cNvPr>
          <p:cNvSpPr txBox="1"/>
          <p:nvPr/>
        </p:nvSpPr>
        <p:spPr>
          <a:xfrm>
            <a:off x="684212" y="5257800"/>
            <a:ext cx="929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Table 3: multinomial regression predictions of genotype by microbial metabolite PCA</a:t>
            </a:r>
          </a:p>
        </p:txBody>
      </p:sp>
    </p:spTree>
    <p:extLst>
      <p:ext uri="{BB962C8B-B14F-4D97-AF65-F5344CB8AC3E}">
        <p14:creationId xmlns:p14="http://schemas.microsoft.com/office/powerpoint/2010/main" val="3166538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304B95-1347-0CF7-4658-95C93440FE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9687" y="304800"/>
            <a:ext cx="6343650" cy="563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8E1BE4-72A8-B96A-0629-DC41A9E8EB36}"/>
              </a:ext>
            </a:extLst>
          </p:cNvPr>
          <p:cNvSpPr txBox="1"/>
          <p:nvPr/>
        </p:nvSpPr>
        <p:spPr>
          <a:xfrm>
            <a:off x="379412" y="60960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Supplemental Figure 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16S sequencing depth (total number of hits per sample).</a:t>
            </a:r>
          </a:p>
        </p:txBody>
      </p:sp>
    </p:spTree>
    <p:extLst>
      <p:ext uri="{BB962C8B-B14F-4D97-AF65-F5344CB8AC3E}">
        <p14:creationId xmlns:p14="http://schemas.microsoft.com/office/powerpoint/2010/main" val="1700941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1DAB84-E06B-3985-4726-69B7E98F91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813" y="661723"/>
            <a:ext cx="6704013" cy="55866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1DAB84-E06B-3985-4726-69B7E98F9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6212" y="661723"/>
            <a:ext cx="6704013" cy="55866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8C2A98-6E5D-9B99-A313-C02FC980118D}"/>
              </a:ext>
            </a:extLst>
          </p:cNvPr>
          <p:cNvSpPr txBox="1"/>
          <p:nvPr/>
        </p:nvSpPr>
        <p:spPr>
          <a:xfrm>
            <a:off x="227012" y="4572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88844-34DA-42AF-6267-20EB48EA0C73}"/>
              </a:ext>
            </a:extLst>
          </p:cNvPr>
          <p:cNvSpPr txBox="1"/>
          <p:nvPr/>
        </p:nvSpPr>
        <p:spPr>
          <a:xfrm>
            <a:off x="5332411" y="4572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CD3B5-C50E-41B5-980F-BB0DF3F60AB6}"/>
              </a:ext>
            </a:extLst>
          </p:cNvPr>
          <p:cNvSpPr txBox="1"/>
          <p:nvPr/>
        </p:nvSpPr>
        <p:spPr>
          <a:xfrm>
            <a:off x="156066" y="6314423"/>
            <a:ext cx="113934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2: Alpha diversity measured by Shannon index. (A) Averages of Shannon indices calculated on raw OTU numbers and (B) on </a:t>
            </a:r>
            <a:r>
              <a:rPr lang="en-US" sz="1200" i="0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corrected OUT numbers (OTU+1).</a:t>
            </a:r>
            <a:endParaRPr lang="en-US" sz="120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68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9B53C-1662-B872-BD8A-8B587E99EB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812" y="1752600"/>
            <a:ext cx="54864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4D4C6-0042-0DCD-568B-81F9C047AD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1012" y="1752600"/>
            <a:ext cx="54864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D99DA0-0664-D0C1-806E-1E44825DD5C2}"/>
              </a:ext>
            </a:extLst>
          </p:cNvPr>
          <p:cNvSpPr txBox="1"/>
          <p:nvPr/>
        </p:nvSpPr>
        <p:spPr>
          <a:xfrm>
            <a:off x="931282" y="14478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7A49C-BBFC-2625-2B83-A045A7EF5CBD}"/>
              </a:ext>
            </a:extLst>
          </p:cNvPr>
          <p:cNvSpPr txBox="1"/>
          <p:nvPr/>
        </p:nvSpPr>
        <p:spPr>
          <a:xfrm>
            <a:off x="5865812" y="14478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28A5C-8641-B377-15BC-244281317717}"/>
              </a:ext>
            </a:extLst>
          </p:cNvPr>
          <p:cNvSpPr txBox="1"/>
          <p:nvPr/>
        </p:nvSpPr>
        <p:spPr>
          <a:xfrm>
            <a:off x="341038" y="5638800"/>
            <a:ext cx="9868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Supplemental Figure 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Shannon index vs. sequencing depth. </a:t>
            </a:r>
          </a:p>
        </p:txBody>
      </p:sp>
    </p:spTree>
    <p:extLst>
      <p:ext uri="{BB962C8B-B14F-4D97-AF65-F5344CB8AC3E}">
        <p14:creationId xmlns:p14="http://schemas.microsoft.com/office/powerpoint/2010/main" val="183677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DCA9B40-EA15-17D6-01D9-01643ECBBD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3" y="293915"/>
            <a:ext cx="5143500" cy="5878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8533C7-BF77-6992-70AB-D689B84B1E96}"/>
              </a:ext>
            </a:extLst>
          </p:cNvPr>
          <p:cNvSpPr txBox="1"/>
          <p:nvPr/>
        </p:nvSpPr>
        <p:spPr>
          <a:xfrm>
            <a:off x="531812" y="6287086"/>
            <a:ext cx="7391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Supplemental Figure 3</a:t>
            </a:r>
            <a:r>
              <a:rPr lang="en-US" sz="1200" dirty="0"/>
              <a:t>: 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logit of the relative abundance of Phylum vs. sequencing depth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807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EE703A9C-B49C-00AB-7712-201493B447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228600"/>
            <a:ext cx="6618514" cy="579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8E454-BE5C-26BC-39ED-722347B451AB}"/>
              </a:ext>
            </a:extLst>
          </p:cNvPr>
          <p:cNvSpPr txBox="1"/>
          <p:nvPr/>
        </p:nvSpPr>
        <p:spPr>
          <a:xfrm>
            <a:off x="531812" y="6260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4: Biplot of logit relative abundance of Phylum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3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6A16356-C097-B6A2-C125-B91277E2BA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228600"/>
            <a:ext cx="6477000" cy="5667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2988B2-56CD-B691-479E-A992AB146BFD}"/>
              </a:ext>
            </a:extLst>
          </p:cNvPr>
          <p:cNvSpPr txBox="1"/>
          <p:nvPr/>
        </p:nvSpPr>
        <p:spPr>
          <a:xfrm>
            <a:off x="511831" y="6019800"/>
            <a:ext cx="838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Figure </a:t>
            </a: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biplot of logit relative abundance of Phylum in Exp03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417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map&#10;&#10;Description automatically generated">
            <a:extLst>
              <a:ext uri="{FF2B5EF4-FFF2-40B4-BE49-F238E27FC236}">
                <a16:creationId xmlns:a16="http://schemas.microsoft.com/office/drawing/2014/main" id="{CC7D4AD9-A60D-0067-9747-164CB6ED77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228600"/>
            <a:ext cx="6705600" cy="5867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51C480-3A1A-3206-BE7C-4CBD566119D9}"/>
              </a:ext>
            </a:extLst>
          </p:cNvPr>
          <p:cNvSpPr txBox="1"/>
          <p:nvPr/>
        </p:nvSpPr>
        <p:spPr>
          <a:xfrm>
            <a:off x="531812" y="61722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 </a:t>
            </a: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Biplot of logit relative abundance of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19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7978894-507C-6798-E23F-812A7CB5B2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228600"/>
            <a:ext cx="6629400" cy="5800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2A2ED8-FE74-DE87-1F58-8027A99A0F00}"/>
              </a:ext>
            </a:extLst>
          </p:cNvPr>
          <p:cNvSpPr txBox="1"/>
          <p:nvPr/>
        </p:nvSpPr>
        <p:spPr>
          <a:xfrm>
            <a:off x="531812" y="6172200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Figure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7: biplot of logit relative abundance of Classes in Exp03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691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08389A1B08544AB226D9F310D89449" ma:contentTypeVersion="13" ma:contentTypeDescription="Create a new document." ma:contentTypeScope="" ma:versionID="900d4c767a57d01a3083604c49195bc9">
  <xsd:schema xmlns:xsd="http://www.w3.org/2001/XMLSchema" xmlns:xs="http://www.w3.org/2001/XMLSchema" xmlns:p="http://schemas.microsoft.com/office/2006/metadata/properties" xmlns:ns3="1afc89a2-435a-45ed-a54c-908d30ead933" xmlns:ns4="b3d7475e-7b4e-415a-8936-129c8721ef12" targetNamespace="http://schemas.microsoft.com/office/2006/metadata/properties" ma:root="true" ma:fieldsID="b27dcb7c8290ba4c266cdae6e2e3d425" ns3:_="" ns4:_="">
    <xsd:import namespace="1afc89a2-435a-45ed-a54c-908d30ead933"/>
    <xsd:import namespace="b3d7475e-7b4e-415a-8936-129c8721ef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fc89a2-435a-45ed-a54c-908d30ead9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d7475e-7b4e-415a-8936-129c8721ef1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FAE901-48B4-4DC0-8B89-14EE9B61F322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1afc89a2-435a-45ed-a54c-908d30ead933"/>
    <ds:schemaRef ds:uri="http://schemas.openxmlformats.org/package/2006/metadata/core-properties"/>
    <ds:schemaRef ds:uri="b3d7475e-7b4e-415a-8936-129c8721ef1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64F568A-09B5-4421-B6F9-F8AF4B08B1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795B96-5A0C-4800-A45B-976E9E2C61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fc89a2-435a-45ed-a54c-908d30ead933"/>
    <ds:schemaRef ds:uri="b3d7475e-7b4e-415a-8936-129c8721ef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3ac94b33-9135-4821-9502-eafda6592a35}" enabled="0" method="" siteId="{3ac94b33-9135-4821-9502-eafda6592a3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62636</TotalTime>
  <Words>1487</Words>
  <Application>Microsoft Office PowerPoint</Application>
  <PresentationFormat>Custom</PresentationFormat>
  <Paragraphs>131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ry147</dc:creator>
  <cp:lastModifiedBy>Sargsyan, Davit [JRDUS]</cp:lastModifiedBy>
  <cp:revision>210</cp:revision>
  <dcterms:created xsi:type="dcterms:W3CDTF">2019-12-12T22:11:55Z</dcterms:created>
  <dcterms:modified xsi:type="dcterms:W3CDTF">2024-10-07T14:04:43Z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0x010100E708389A1B08544AB226D9F310D89449</vt:lpwstr>
  </property>
</Properties>
</file>